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76" r:id="rId6"/>
    <p:sldId id="277" r:id="rId7"/>
    <p:sldId id="278" r:id="rId8"/>
    <p:sldId id="279" r:id="rId9"/>
    <p:sldId id="280" r:id="rId10"/>
    <p:sldId id="281" r:id="rId11"/>
    <p:sldId id="282" r:id="rId1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660"/>
  </p:normalViewPr>
  <p:slideViewPr>
    <p:cSldViewPr>
      <p:cViewPr varScale="1">
        <p:scale>
          <a:sx n="72" d="100"/>
          <a:sy n="72" d="100"/>
        </p:scale>
        <p:origin x="-762" y="-10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120"/>
        <p:guide pos="779"/>
        <p:guide pos="5695"/>
        <p:guide pos="5461"/>
        <p:guide pos="4992"/>
        <p:guide pos="3237"/>
        <p:guide pos="428"/>
        <p:guide pos="58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1992" y="102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35C272C9-1AD2-4049-8541-55DDDC5F9065}" type="datetime1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C119DBA-4540-49B3-8FA9-6259387ECF9E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3562E4CF-425B-4554-A415-D2DCC99E7F6E}" type="datetime1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E3B36274-F2B9-4C45-BBB4-0EDF4CD651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502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237283" y="1371600"/>
            <a:ext cx="7431435" cy="3505200"/>
          </a:xfrm>
        </p:spPr>
        <p:txBody>
          <a:bodyPr>
            <a:noAutofit/>
          </a:bodyPr>
          <a:lstStyle>
            <a:lvl1pPr latinLnBrk="0">
              <a:defRPr lang="ru-RU" sz="7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7283" y="4953000"/>
            <a:ext cx="6688292" cy="10668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ru-RU" sz="2400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30B5B2-68BC-404C-80AB-FF2B798CC641}" type="datetime1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686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ru-RU"/>
            </a:lvl5pPr>
            <a:lvl6pPr latinLnBrk="0">
              <a:defRPr lang="ru-RU" baseline="0"/>
            </a:lvl6pPr>
            <a:lvl7pPr latinLnBrk="0">
              <a:defRPr lang="ru-RU" baseline="0"/>
            </a:lvl7pPr>
            <a:lvl8pPr latinLnBrk="0">
              <a:defRPr lang="ru-RU" baseline="0"/>
            </a:lvl8pPr>
            <a:lvl9pPr latinLnBrk="0">
              <a:defRPr lang="ru-RU" baseline="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  <a:p>
            <a:pPr lvl="5"/>
            <a:r>
              <a:rPr lang="ru-RU" dirty="0"/>
              <a:t>Шестой уровень</a:t>
            </a:r>
          </a:p>
          <a:p>
            <a:pPr lvl="6"/>
            <a:r>
              <a:rPr lang="ru-RU" dirty="0"/>
              <a:t>Седьмой уровень</a:t>
            </a:r>
          </a:p>
          <a:p>
            <a:pPr lvl="7"/>
            <a:r>
              <a:rPr lang="ru-RU" dirty="0"/>
              <a:t>Восьмой уровень</a:t>
            </a:r>
          </a:p>
          <a:p>
            <a:pPr lvl="8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F7FE96-9D1E-4C1A-988D-69C1D505206E}" type="datetime1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22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ое назва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ое название 1"/>
          <p:cNvSpPr>
            <a:spLocks noGrp="1"/>
          </p:cNvSpPr>
          <p:nvPr>
            <p:ph type="title" orient="vert"/>
          </p:nvPr>
        </p:nvSpPr>
        <p:spPr>
          <a:xfrm>
            <a:off x="7925574" y="533400"/>
            <a:ext cx="1114715" cy="5592764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37282" y="533400"/>
            <a:ext cx="6564435" cy="5592764"/>
          </a:xfrm>
        </p:spPr>
        <p:txBody>
          <a:bodyPr vert="eaVert"/>
          <a:lstStyle>
            <a:lvl5pPr latinLnBrk="0">
              <a:defRPr lang="ru-RU"/>
            </a:lvl5pPr>
            <a:lvl6pPr latinLnBrk="0">
              <a:defRPr lang="ru-RU"/>
            </a:lvl6pPr>
            <a:lvl7pPr latinLnBrk="0">
              <a:defRPr lang="ru-RU"/>
            </a:lvl7pPr>
            <a:lvl8pPr latinLnBrk="0">
              <a:defRPr lang="ru-RU"/>
            </a:lvl8pPr>
            <a:lvl9pPr latinLnBrk="0">
              <a:defRPr lang="ru-RU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  <a:p>
            <a:pPr lvl="5"/>
            <a:r>
              <a:rPr lang="ru-RU" dirty="0"/>
              <a:t>Шестой уровень</a:t>
            </a:r>
          </a:p>
          <a:p>
            <a:pPr lvl="6"/>
            <a:r>
              <a:rPr lang="ru-RU" dirty="0"/>
              <a:t>Седьмой уровень</a:t>
            </a:r>
          </a:p>
          <a:p>
            <a:pPr lvl="7"/>
            <a:r>
              <a:rPr lang="ru-RU" dirty="0"/>
              <a:t>Восьмой уровень</a:t>
            </a:r>
          </a:p>
          <a:p>
            <a:pPr lvl="8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FBD69D-1983-4105-B4C7-3D0FF07F9857}" type="datetime1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01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ru-RU"/>
            </a:lvl5pPr>
            <a:lvl6pPr latinLnBrk="0">
              <a:defRPr lang="ru-RU" baseline="0"/>
            </a:lvl6pPr>
            <a:lvl7pPr latinLnBrk="0">
              <a:defRPr lang="ru-RU" baseline="0"/>
            </a:lvl7pPr>
            <a:lvl8pPr latinLnBrk="0">
              <a:defRPr lang="ru-RU" baseline="0"/>
            </a:lvl8pPr>
            <a:lvl9pPr latinLnBrk="0">
              <a:defRPr lang="ru-RU" baseline="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  <a:p>
            <a:pPr lvl="5"/>
            <a:r>
              <a:rPr lang="ru-RU" dirty="0"/>
              <a:t>Шестой уровень</a:t>
            </a:r>
          </a:p>
          <a:p>
            <a:pPr lvl="6"/>
            <a:r>
              <a:rPr lang="ru-RU" dirty="0"/>
              <a:t>Седьмой уровень</a:t>
            </a:r>
          </a:p>
          <a:p>
            <a:pPr lvl="7"/>
            <a:r>
              <a:rPr lang="ru-RU" dirty="0"/>
              <a:t>Восьмой уровень</a:t>
            </a:r>
          </a:p>
          <a:p>
            <a:pPr lvl="8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2F0010-1BC5-4E3E-861B-C14CF3CEBC78}" type="datetime1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945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37284" y="2514601"/>
            <a:ext cx="7431435" cy="2819400"/>
          </a:xfrm>
        </p:spPr>
        <p:txBody>
          <a:bodyPr anchor="b">
            <a:noAutofit/>
          </a:bodyPr>
          <a:lstStyle>
            <a:lvl1pPr algn="l" latinLnBrk="0">
              <a:defRPr lang="ru-RU" sz="6600" b="0" i="0" cap="none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37283" y="990600"/>
            <a:ext cx="6688292" cy="11430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ru-RU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DDE3F5-FD21-4693-AD6C-F9BA405DA293}" type="datetime1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699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37284" y="533400"/>
            <a:ext cx="7803007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7284" y="1828800"/>
            <a:ext cx="3775169" cy="4191000"/>
          </a:xfrm>
        </p:spPr>
        <p:txBody>
          <a:bodyPr>
            <a:normAutofit/>
          </a:bodyPr>
          <a:lstStyle>
            <a:lvl1pPr latinLnBrk="0">
              <a:defRPr lang="ru-RU" sz="2000"/>
            </a:lvl1pPr>
            <a:lvl2pPr latinLnBrk="0">
              <a:defRPr lang="ru-RU" sz="1800"/>
            </a:lvl2pPr>
            <a:lvl3pPr latinLnBrk="0">
              <a:defRPr lang="ru-RU" sz="1600"/>
            </a:lvl3pPr>
            <a:lvl4pPr latinLnBrk="0">
              <a:defRPr lang="ru-RU" sz="1400"/>
            </a:lvl4pPr>
            <a:lvl5pPr latinLnBrk="0">
              <a:defRPr lang="ru-RU" sz="1400"/>
            </a:lvl5pPr>
            <a:lvl6pPr latinLnBrk="0">
              <a:defRPr lang="ru-RU" sz="1400"/>
            </a:lvl6pPr>
            <a:lvl7pPr latinLnBrk="0">
              <a:defRPr lang="ru-RU" sz="1400"/>
            </a:lvl7pPr>
            <a:lvl8pPr latinLnBrk="0">
              <a:defRPr lang="ru-RU" sz="1400"/>
            </a:lvl8pPr>
            <a:lvl9pPr latinLnBrk="0">
              <a:defRPr lang="ru-RU"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  <a:p>
            <a:pPr lvl="5"/>
            <a:r>
              <a:rPr lang="ru-RU" dirty="0"/>
              <a:t>Шестой уровень</a:t>
            </a:r>
          </a:p>
          <a:p>
            <a:pPr lvl="6"/>
            <a:r>
              <a:rPr lang="ru-RU" dirty="0"/>
              <a:t>Седьмой уровень</a:t>
            </a:r>
          </a:p>
          <a:p>
            <a:pPr lvl="7"/>
            <a:r>
              <a:rPr lang="ru-RU" dirty="0"/>
              <a:t>Восьмой уровень</a:t>
            </a:r>
          </a:p>
          <a:p>
            <a:pPr lvl="8"/>
            <a:r>
              <a:rPr lang="ru-RU" dirty="0"/>
              <a:t>Девятый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62643" y="1828800"/>
            <a:ext cx="3777647" cy="4191000"/>
          </a:xfrm>
        </p:spPr>
        <p:txBody>
          <a:bodyPr>
            <a:normAutofit/>
          </a:bodyPr>
          <a:lstStyle>
            <a:lvl1pPr latinLnBrk="0">
              <a:defRPr lang="ru-RU" sz="2000"/>
            </a:lvl1pPr>
            <a:lvl2pPr latinLnBrk="0">
              <a:defRPr lang="ru-RU" sz="1800"/>
            </a:lvl2pPr>
            <a:lvl3pPr latinLnBrk="0">
              <a:defRPr lang="ru-RU" sz="1600"/>
            </a:lvl3pPr>
            <a:lvl4pPr latinLnBrk="0">
              <a:defRPr lang="ru-RU" sz="1400"/>
            </a:lvl4pPr>
            <a:lvl5pPr latinLnBrk="0">
              <a:defRPr lang="ru-RU" sz="1400"/>
            </a:lvl5pPr>
            <a:lvl6pPr latinLnBrk="0">
              <a:defRPr lang="ru-RU" sz="1400"/>
            </a:lvl6pPr>
            <a:lvl7pPr latinLnBrk="0">
              <a:defRPr lang="ru-RU" sz="1400"/>
            </a:lvl7pPr>
            <a:lvl8pPr latinLnBrk="0">
              <a:defRPr lang="ru-RU" sz="1400"/>
            </a:lvl8pPr>
            <a:lvl9pPr latinLnBrk="0">
              <a:defRPr lang="ru-RU"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  <a:p>
            <a:pPr lvl="5"/>
            <a:r>
              <a:rPr lang="ru-RU" dirty="0"/>
              <a:t>Шестой уровень</a:t>
            </a:r>
          </a:p>
          <a:p>
            <a:pPr lvl="6"/>
            <a:r>
              <a:rPr lang="ru-RU" dirty="0"/>
              <a:t>Седьмой уровень</a:t>
            </a:r>
          </a:p>
          <a:p>
            <a:pPr lvl="7"/>
            <a:r>
              <a:rPr lang="ru-RU" dirty="0"/>
              <a:t>Восьмой уровень</a:t>
            </a:r>
          </a:p>
          <a:p>
            <a:pPr lvl="8"/>
            <a:r>
              <a:rPr lang="ru-RU" dirty="0"/>
              <a:t>Девятый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014CD-9E16-47E1-B5AD-890BF94EDD8D}" type="datetime1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697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37284" y="533400"/>
            <a:ext cx="7803007" cy="1143000"/>
          </a:xfrm>
        </p:spPr>
        <p:txBody>
          <a:bodyPr/>
          <a:lstStyle>
            <a:lvl1pPr latinLnBrk="0">
              <a:defRPr lang="ru-RU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37284" y="1828800"/>
            <a:ext cx="3775169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ru-RU" sz="2400" b="0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37284" y="2667000"/>
            <a:ext cx="3775169" cy="3352800"/>
          </a:xfrm>
        </p:spPr>
        <p:txBody>
          <a:bodyPr>
            <a:normAutofit/>
          </a:bodyPr>
          <a:lstStyle>
            <a:lvl1pPr latinLnBrk="0">
              <a:defRPr lang="ru-RU" sz="2000"/>
            </a:lvl1pPr>
            <a:lvl2pPr latinLnBrk="0">
              <a:defRPr lang="ru-RU" sz="1800"/>
            </a:lvl2pPr>
            <a:lvl3pPr latinLnBrk="0">
              <a:defRPr lang="ru-RU" sz="1600"/>
            </a:lvl3pPr>
            <a:lvl4pPr latinLnBrk="0">
              <a:defRPr lang="ru-RU" sz="1400"/>
            </a:lvl4pPr>
            <a:lvl5pPr latinLnBrk="0">
              <a:defRPr lang="ru-RU" sz="1400"/>
            </a:lvl5pPr>
            <a:lvl6pPr latinLnBrk="0">
              <a:defRPr lang="ru-RU" sz="1400" baseline="0"/>
            </a:lvl6pPr>
            <a:lvl7pPr latinLnBrk="0">
              <a:defRPr lang="ru-RU" sz="1400" baseline="0"/>
            </a:lvl7pPr>
            <a:lvl8pPr latinLnBrk="0">
              <a:defRPr lang="ru-RU" sz="1400" baseline="0"/>
            </a:lvl8pPr>
            <a:lvl9pPr latinLnBrk="0">
              <a:defRPr lang="ru-RU" sz="1400" baseline="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  <a:p>
            <a:pPr lvl="5"/>
            <a:r>
              <a:rPr lang="ru-RU" dirty="0"/>
              <a:t>Шестой уровень</a:t>
            </a:r>
          </a:p>
          <a:p>
            <a:pPr lvl="6"/>
            <a:r>
              <a:rPr lang="ru-RU" dirty="0"/>
              <a:t>Седьмой уровень</a:t>
            </a:r>
          </a:p>
          <a:p>
            <a:pPr lvl="7"/>
            <a:r>
              <a:rPr lang="ru-RU" dirty="0"/>
              <a:t>Восьмой уровень</a:t>
            </a:r>
          </a:p>
          <a:p>
            <a:pPr lvl="8"/>
            <a:r>
              <a:rPr lang="ru-RU" dirty="0"/>
              <a:t>Девятый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65122" y="1828800"/>
            <a:ext cx="3775169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ru-RU" sz="2400" b="0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65122" y="2667000"/>
            <a:ext cx="3775169" cy="3352800"/>
          </a:xfrm>
        </p:spPr>
        <p:txBody>
          <a:bodyPr>
            <a:normAutofit/>
          </a:bodyPr>
          <a:lstStyle>
            <a:lvl1pPr latinLnBrk="0">
              <a:defRPr lang="ru-RU" sz="2000"/>
            </a:lvl1pPr>
            <a:lvl2pPr latinLnBrk="0">
              <a:defRPr lang="ru-RU" sz="1800"/>
            </a:lvl2pPr>
            <a:lvl3pPr latinLnBrk="0">
              <a:defRPr lang="ru-RU" sz="1600"/>
            </a:lvl3pPr>
            <a:lvl4pPr latinLnBrk="0">
              <a:defRPr lang="ru-RU" sz="1400"/>
            </a:lvl4pPr>
            <a:lvl5pPr latinLnBrk="0">
              <a:defRPr lang="ru-RU" sz="1400"/>
            </a:lvl5pPr>
            <a:lvl6pPr latinLnBrk="0">
              <a:defRPr lang="ru-RU" sz="1400"/>
            </a:lvl6pPr>
            <a:lvl7pPr latinLnBrk="0">
              <a:defRPr lang="ru-RU" sz="1400"/>
            </a:lvl7pPr>
            <a:lvl8pPr latinLnBrk="0">
              <a:defRPr lang="ru-RU" sz="1400"/>
            </a:lvl8pPr>
            <a:lvl9pPr latinLnBrk="0">
              <a:defRPr lang="ru-RU"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  <a:p>
            <a:pPr lvl="5"/>
            <a:r>
              <a:rPr lang="ru-RU" dirty="0"/>
              <a:t>Шестой уровень</a:t>
            </a:r>
          </a:p>
          <a:p>
            <a:pPr lvl="6"/>
            <a:r>
              <a:rPr lang="ru-RU" dirty="0"/>
              <a:t>Седьмой уровень</a:t>
            </a:r>
          </a:p>
          <a:p>
            <a:pPr lvl="7"/>
            <a:r>
              <a:rPr lang="ru-RU" dirty="0"/>
              <a:t>Восьмой уровень</a:t>
            </a:r>
          </a:p>
          <a:p>
            <a:pPr lvl="8"/>
            <a:r>
              <a:rPr lang="ru-RU" dirty="0"/>
              <a:t>Девятый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C42918-BAB8-4F02-8BDC-1D893E837CEA}" type="datetime1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123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7B932A-71BE-4F12-B3D0-6B5FDE84008C}" type="datetime1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570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ые значения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E996A6-961E-45D9-9BF9-FDC238A6D8FF}" type="datetime1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201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79926" y="2590800"/>
            <a:ext cx="2662930" cy="1924050"/>
          </a:xfrm>
        </p:spPr>
        <p:txBody>
          <a:bodyPr anchor="b">
            <a:normAutofit/>
          </a:bodyPr>
          <a:lstStyle>
            <a:lvl1pPr algn="l" latinLnBrk="0">
              <a:defRPr lang="ru-RU" sz="32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9856" y="838200"/>
            <a:ext cx="5016220" cy="5181600"/>
          </a:xfrm>
        </p:spPr>
        <p:txBody>
          <a:bodyPr>
            <a:normAutofit/>
          </a:bodyPr>
          <a:lstStyle>
            <a:lvl1pPr latinLnBrk="0">
              <a:defRPr lang="ru-RU" sz="2000"/>
            </a:lvl1pPr>
            <a:lvl2pPr latinLnBrk="0">
              <a:defRPr lang="ru-RU" sz="1800"/>
            </a:lvl2pPr>
            <a:lvl3pPr latinLnBrk="0">
              <a:defRPr lang="ru-RU" sz="1600"/>
            </a:lvl3pPr>
            <a:lvl4pPr latinLnBrk="0">
              <a:defRPr lang="ru-RU" sz="1400"/>
            </a:lvl4pPr>
            <a:lvl5pPr latinLnBrk="0">
              <a:defRPr lang="ru-RU" sz="1400"/>
            </a:lvl5pPr>
            <a:lvl6pPr latinLnBrk="0">
              <a:defRPr lang="ru-RU" sz="1400"/>
            </a:lvl6pPr>
            <a:lvl7pPr latinLnBrk="0">
              <a:defRPr lang="ru-RU" sz="1400"/>
            </a:lvl7pPr>
            <a:lvl8pPr latinLnBrk="0">
              <a:defRPr lang="ru-RU" sz="1400"/>
            </a:lvl8pPr>
            <a:lvl9pPr latinLnBrk="0">
              <a:defRPr lang="ru-RU"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  <a:p>
            <a:pPr lvl="5"/>
            <a:r>
              <a:rPr lang="ru-RU" dirty="0"/>
              <a:t>Шестой уровень</a:t>
            </a:r>
          </a:p>
          <a:p>
            <a:pPr lvl="6"/>
            <a:r>
              <a:rPr lang="ru-RU" dirty="0"/>
              <a:t>Седьмой уровень</a:t>
            </a:r>
          </a:p>
          <a:p>
            <a:pPr lvl="7"/>
            <a:r>
              <a:rPr lang="ru-RU" dirty="0"/>
              <a:t>Восьмой уровень</a:t>
            </a:r>
          </a:p>
          <a:p>
            <a:pPr lvl="8"/>
            <a:r>
              <a:rPr lang="ru-RU" dirty="0"/>
              <a:t>Девятый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9926" y="4648200"/>
            <a:ext cx="266293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600"/>
              </a:spcBef>
              <a:buNone/>
              <a:defRPr lang="ru-RU" sz="16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3C1A48-AEBF-4EA7-BA24-5E4A85D84B6B}" type="datetime1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828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7928" y="458788"/>
            <a:ext cx="5385210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79926" y="2590800"/>
            <a:ext cx="2662930" cy="1924050"/>
          </a:xfrm>
        </p:spPr>
        <p:txBody>
          <a:bodyPr anchor="b">
            <a:normAutofit/>
          </a:bodyPr>
          <a:lstStyle>
            <a:lvl1pPr algn="l" latinLnBrk="0">
              <a:defRPr lang="ru-RU" sz="32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57571" y="836610"/>
            <a:ext cx="4768505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lang="ru-RU" sz="24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9926" y="4648200"/>
            <a:ext cx="266293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600"/>
              </a:spcBef>
              <a:buNone/>
              <a:defRPr lang="ru-RU" sz="16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4469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284" y="533400"/>
            <a:ext cx="780300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37284" y="1828800"/>
            <a:ext cx="7803007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  <a:p>
            <a:pPr lvl="5"/>
            <a:r>
              <a:rPr lang="ru-RU" dirty="0"/>
              <a:t>Шестой уровень</a:t>
            </a:r>
          </a:p>
          <a:p>
            <a:pPr lvl="6"/>
            <a:r>
              <a:rPr lang="ru-RU" dirty="0"/>
              <a:t>Седьмой уровень</a:t>
            </a:r>
          </a:p>
          <a:p>
            <a:pPr lvl="7"/>
            <a:r>
              <a:rPr lang="ru-RU" dirty="0"/>
              <a:t>Восьмой уровень</a:t>
            </a:r>
          </a:p>
          <a:p>
            <a:pPr lvl="8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96645" y="6172201"/>
            <a:ext cx="107282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000">
                <a:solidFill>
                  <a:schemeClr val="tx1"/>
                </a:solidFill>
              </a:defRPr>
            </a:lvl1pPr>
          </a:lstStyle>
          <a:p>
            <a:fld id="{7DE58A17-99EF-4D80-8662-3A254C6B9742}" type="datetime1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33656" y="6172201"/>
            <a:ext cx="5577203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35217" y="6172201"/>
            <a:ext cx="805073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237282" y="1371600"/>
            <a:ext cx="7431435" cy="28956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ЗВУКОВАЯ ДЫХАТЕЛЬНАЯ ГИМНАСТИКА </a:t>
            </a:r>
            <a:br>
              <a:rPr lang="ru-RU" sz="4800" b="1" dirty="0" smtClean="0"/>
            </a:br>
            <a:r>
              <a:rPr lang="ru-RU" sz="4800" b="1" dirty="0" smtClean="0"/>
              <a:t> </a:t>
            </a:r>
            <a:r>
              <a:rPr lang="ru-RU" sz="4800" b="1" dirty="0" smtClean="0"/>
              <a:t>ДЛЯ </a:t>
            </a:r>
            <a:r>
              <a:rPr lang="ru-RU" sz="4800" b="1" dirty="0" smtClean="0"/>
              <a:t>ДЕТЕЙ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 МАДОУ ДС №17 «Ладушки»</a:t>
            </a:r>
          </a:p>
          <a:p>
            <a:pPr algn="ctr"/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Бикмухаметова Наталья Сергеевна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56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71572" y="762000"/>
            <a:ext cx="8544860" cy="5638800"/>
          </a:xfrm>
          <a:prstGeom prst="rect">
            <a:avLst/>
          </a:prstGeom>
        </p:spPr>
        <p:txBody>
          <a:bodyPr/>
          <a:lstStyle/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	«Часики»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2000" dirty="0" smtClean="0"/>
              <a:t>Стоя, ноги слегка расставить, руки </a:t>
            </a:r>
            <a:r>
              <a:rPr lang="ru-RU" sz="2000" dirty="0" smtClean="0"/>
              <a:t>опустить. Размахивая  </a:t>
            </a:r>
            <a:r>
              <a:rPr lang="ru-RU" sz="2000" dirty="0" smtClean="0"/>
              <a:t>прямыми  руками  вперед  и   назад,   произносить  «тик-так</a:t>
            </a:r>
            <a:r>
              <a:rPr lang="ru-RU" sz="2000" dirty="0" smtClean="0"/>
              <a:t>».Повторить </a:t>
            </a:r>
            <a:r>
              <a:rPr lang="ru-RU" sz="2000" dirty="0" smtClean="0"/>
              <a:t>10-12 раз. 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000" b="1" i="0" u="sng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	«Трубач»</a:t>
            </a:r>
          </a:p>
          <a:p>
            <a:pPr marR="0" lvl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Сидя, кисти сжаты в трубочку, подняты вверх. Медленно выдыхая, громко произносить «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п-ф-ф-ф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». Повторить 4-5 раз.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>
          <a:xfrm>
            <a:off x="3810000" y="2057400"/>
            <a:ext cx="1257300" cy="990600"/>
          </a:xfrm>
          <a:prstGeom prst="rect">
            <a:avLst/>
          </a:prstGeom>
          <a:noFill/>
          <a:ln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>
          <a:xfrm>
            <a:off x="3886200" y="4724401"/>
            <a:ext cx="1087891" cy="990600"/>
          </a:xfrm>
          <a:prstGeom prst="rect">
            <a:avLst/>
          </a:prstGeo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457200" y="685800"/>
            <a:ext cx="9067800" cy="51816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3.«Каша кипит»</a:t>
            </a:r>
          </a:p>
          <a:p>
            <a:pPr marR="0" lvl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Сидя, одна рука лежит на животе, другая - на груди. Втягивать живот -вдох, выпячивать живот - выдох. Выдыхая, громко произносить «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ф-ф-ф-ф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». Повторить 3-4 раза.</a:t>
            </a:r>
          </a:p>
          <a:p>
            <a:pPr marR="0" lvl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800" b="1" i="0" u="sng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800" b="1" i="0" u="sng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800" b="1" i="0" u="sng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«Петух»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Встать прямо, ноги врозь, руки опустить. Поднять руки в стороны, а затем хлопать ими по бедрам. Выдыхая, произносить «ку-ка-ре-ку». Повторить 5-6 раз.</a:t>
            </a:r>
          </a:p>
          <a:p>
            <a:pPr marR="0" lvl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>
            <a:lum bright="6000" contrast="42000"/>
          </a:blip>
          <a:srcRect/>
          <a:stretch>
            <a:fillRect/>
          </a:stretch>
        </p:blipFill>
        <p:spPr>
          <a:xfrm>
            <a:off x="3962400" y="2209800"/>
            <a:ext cx="1219199" cy="1031630"/>
          </a:xfrm>
          <a:prstGeom prst="rect">
            <a:avLst/>
          </a:prstGeom>
          <a:noFill/>
          <a:ln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/>
          <a:stretch>
            <a:fillRect/>
          </a:stretch>
        </p:blipFill>
        <p:spPr>
          <a:xfrm>
            <a:off x="3733800" y="4800600"/>
            <a:ext cx="1574641" cy="990600"/>
          </a:xfrm>
          <a:prstGeom prst="rect">
            <a:avLst/>
          </a:prstGeo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685800"/>
            <a:ext cx="8763000" cy="58674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</a:rPr>
              <a:t>5. «Паровозик</a:t>
            </a:r>
            <a:r>
              <a:rPr lang="ru-RU" sz="1800" b="1" u="sng" dirty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ru-RU" sz="1800" dirty="0"/>
              <a:t>Ходить по залу, делая попеременные </a:t>
            </a:r>
            <a:r>
              <a:rPr lang="ru-RU" sz="1800" dirty="0" smtClean="0"/>
              <a:t>движения руками</a:t>
            </a:r>
            <a:r>
              <a:rPr lang="ru-RU" sz="1800" dirty="0"/>
              <a:t>, приговаривая «</a:t>
            </a:r>
            <a:r>
              <a:rPr lang="ru-RU" sz="1800" dirty="0" err="1"/>
              <a:t>чух-чух-чух</a:t>
            </a:r>
            <a:r>
              <a:rPr lang="ru-RU" sz="1800" dirty="0"/>
              <a:t>». Повторять в течение 20-30 секунд.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ru-RU" sz="2000" b="1" u="sng" dirty="0" smtClean="0">
              <a:solidFill>
                <a:schemeClr val="bg2"/>
              </a:solidFill>
            </a:endParaRP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ru-RU" sz="2000" b="1" u="sng" dirty="0">
              <a:solidFill>
                <a:schemeClr val="bg2"/>
              </a:solidFill>
            </a:endParaRP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ru-RU" sz="2000" b="1" u="sng" dirty="0" smtClean="0">
              <a:solidFill>
                <a:schemeClr val="bg2"/>
              </a:solidFill>
            </a:endParaRP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</a:rPr>
              <a:t>6.«</a:t>
            </a:r>
            <a:r>
              <a:rPr lang="ru-RU" sz="2000" b="1" u="sng" dirty="0">
                <a:solidFill>
                  <a:schemeClr val="accent3">
                    <a:lumMod val="50000"/>
                  </a:schemeClr>
                </a:solidFill>
              </a:rPr>
              <a:t>На турнике»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ru-RU" sz="2000" dirty="0"/>
              <a:t>Стоя, ноги вместе, гимнастическую палку держать в обеих руках перед собой. Поднять палку вверх, подняться на носки - вдох, палку опустить назад на лопатки - длинный выдох. Выдыхая, произносить «</a:t>
            </a:r>
            <a:r>
              <a:rPr lang="ru-RU" sz="2000" dirty="0" err="1"/>
              <a:t>ф-ф-ф-ф-ф</a:t>
            </a:r>
            <a:r>
              <a:rPr lang="ru-RU" sz="2000" dirty="0"/>
              <a:t>». Повторить 3-4 раза</a:t>
            </a:r>
            <a:r>
              <a:rPr lang="ru-RU" sz="2000" dirty="0" smtClean="0"/>
              <a:t>.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ru-RU" sz="20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>
          <a:xfrm>
            <a:off x="3581400" y="2019300"/>
            <a:ext cx="1371600" cy="1257300"/>
          </a:xfrm>
          <a:prstGeom prst="rect">
            <a:avLst/>
          </a:prstGeom>
          <a:noFill/>
          <a:ln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>
          <a:xfrm>
            <a:off x="3733800" y="5124600"/>
            <a:ext cx="1219200" cy="1428600"/>
          </a:xfrm>
          <a:prstGeom prst="rect">
            <a:avLst/>
          </a:prstGeo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609600"/>
            <a:ext cx="8915400" cy="59436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ru-RU" sz="1800" b="1" u="sng" dirty="0">
                <a:solidFill>
                  <a:schemeClr val="accent3">
                    <a:lumMod val="50000"/>
                  </a:schemeClr>
                </a:solidFill>
              </a:rPr>
              <a:t>7</a:t>
            </a: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</a:rPr>
              <a:t>.«</a:t>
            </a:r>
            <a:r>
              <a:rPr lang="ru-RU" sz="1800" b="1" u="sng" dirty="0">
                <a:solidFill>
                  <a:schemeClr val="accent3">
                    <a:lumMod val="50000"/>
                  </a:schemeClr>
                </a:solidFill>
              </a:rPr>
              <a:t>Шагом марш!»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ru-RU" sz="1800" dirty="0"/>
              <a:t>Стоя, гимнастическая палка в руках. Ходьба, высоко поднимая колени, На 2 шага - вдох, на 6-8 шагов - выдох. Выдыхая, произносить «</a:t>
            </a:r>
            <a:r>
              <a:rPr lang="ru-RU" sz="1800" dirty="0" err="1"/>
              <a:t>ти-ш-ш-ше</a:t>
            </a:r>
            <a:r>
              <a:rPr lang="ru-RU" sz="1800" dirty="0"/>
              <a:t>». Повторять в течение 1,5 минуты.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ru-RU" sz="2000" b="1" u="sng" dirty="0" smtClean="0">
              <a:solidFill>
                <a:schemeClr val="bg2"/>
              </a:solidFill>
            </a:endParaRP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ru-RU" sz="2000" b="1" u="sng" dirty="0">
              <a:solidFill>
                <a:schemeClr val="bg2"/>
              </a:solidFill>
            </a:endParaRP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</a:rPr>
              <a:t>8.«</a:t>
            </a:r>
            <a:r>
              <a:rPr lang="ru-RU" sz="2000" b="1" u="sng" dirty="0">
                <a:solidFill>
                  <a:schemeClr val="accent3">
                    <a:lumMod val="50000"/>
                  </a:schemeClr>
                </a:solidFill>
              </a:rPr>
              <a:t>Насос»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ru-RU" sz="2000" dirty="0"/>
              <a:t>Встать прямо, ноги вместе, руки опущены. Вдох, затем наклон туловища в сторону - выдох, руки скользят вдоль туловища, при этом громко произносить «</a:t>
            </a:r>
            <a:r>
              <a:rPr lang="ru-RU" sz="2000" dirty="0" err="1"/>
              <a:t>с-с-с-с-с</a:t>
            </a:r>
            <a:r>
              <a:rPr lang="ru-RU" sz="2000" dirty="0"/>
              <a:t>». Повторить 6-8 </a:t>
            </a:r>
            <a:r>
              <a:rPr lang="ru-RU" sz="2000" dirty="0" smtClean="0"/>
              <a:t>наклонов </a:t>
            </a:r>
            <a:r>
              <a:rPr lang="ru-RU" sz="2000" dirty="0"/>
              <a:t>в каждую сторону.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lum contrast="42000"/>
          </a:blip>
          <a:srcRect/>
          <a:stretch>
            <a:fillRect/>
          </a:stretch>
        </p:blipFill>
        <p:spPr>
          <a:xfrm>
            <a:off x="3962400" y="2133600"/>
            <a:ext cx="1114951" cy="1149530"/>
          </a:xfrm>
          <a:prstGeom prst="rect">
            <a:avLst/>
          </a:prstGeom>
          <a:noFill/>
          <a:ln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/>
          <a:stretch>
            <a:fillRect/>
          </a:stretch>
        </p:blipFill>
        <p:spPr>
          <a:xfrm>
            <a:off x="4114800" y="4876800"/>
            <a:ext cx="990600" cy="990600"/>
          </a:xfrm>
          <a:prstGeom prst="rect">
            <a:avLst/>
          </a:prstGeo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9067800" cy="6019800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ru-RU" sz="1800" b="1" u="sng" dirty="0">
                <a:solidFill>
                  <a:schemeClr val="accent3">
                    <a:lumMod val="50000"/>
                  </a:schemeClr>
                </a:solidFill>
              </a:rPr>
              <a:t>9</a:t>
            </a: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</a:rPr>
              <a:t>.«</a:t>
            </a:r>
            <a:r>
              <a:rPr lang="ru-RU" sz="1800" b="1" u="sng" dirty="0">
                <a:solidFill>
                  <a:schemeClr val="accent3">
                    <a:lumMod val="50000"/>
                  </a:schemeClr>
                </a:solidFill>
              </a:rPr>
              <a:t>Регулировщик»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ru-RU" sz="1800" dirty="0"/>
              <a:t>Стоя, ноги расставлены на ширине плеч, одна рука поднята вверх, другая отведена в сторону. Вдох носом, затем поменять положение рук и во время удлиненного выдоха произносить «</a:t>
            </a:r>
            <a:r>
              <a:rPr lang="ru-RU" sz="1800" dirty="0" err="1"/>
              <a:t>р-р-р-р-р</a:t>
            </a:r>
            <a:r>
              <a:rPr lang="ru-RU" sz="1800" dirty="0"/>
              <a:t>» Повторить 5-6 раз.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ru-RU" sz="1800" dirty="0"/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ru-RU" sz="1800" dirty="0"/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ru-RU" sz="1800" b="1" u="sng" dirty="0" smtClean="0">
              <a:solidFill>
                <a:schemeClr val="bg2"/>
              </a:solidFill>
            </a:endParaRP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</a:rPr>
              <a:t>10</a:t>
            </a:r>
            <a:r>
              <a:rPr lang="ru-RU" sz="1800" b="1" u="sng" dirty="0">
                <a:solidFill>
                  <a:schemeClr val="accent3">
                    <a:lumMod val="50000"/>
                  </a:schemeClr>
                </a:solidFill>
              </a:rPr>
              <a:t>.«Летят мячи»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ru-RU" sz="1800" dirty="0"/>
              <a:t>Стоя,   руки   с   мячом   подняты   вверх.   Бросить  мяч   от   груди  </a:t>
            </a:r>
            <a:r>
              <a:rPr lang="ru-RU" sz="1800" dirty="0" smtClean="0"/>
              <a:t>вперед. Произносить</a:t>
            </a:r>
            <a:r>
              <a:rPr lang="ru-RU" sz="1800" dirty="0"/>
              <a:t>, выдыхая, длительное «</a:t>
            </a:r>
            <a:r>
              <a:rPr lang="ru-RU" sz="1800" dirty="0" err="1"/>
              <a:t>у-х-х-х-х</a:t>
            </a:r>
            <a:r>
              <a:rPr lang="ru-RU" sz="1800" dirty="0"/>
              <a:t>». Повторить 5-6 раз.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lum contrast="54000"/>
          </a:blip>
          <a:srcRect/>
          <a:stretch>
            <a:fillRect/>
          </a:stretch>
        </p:blipFill>
        <p:spPr>
          <a:xfrm>
            <a:off x="3657600" y="2209800"/>
            <a:ext cx="1398663" cy="990599"/>
          </a:xfrm>
          <a:prstGeom prst="rect">
            <a:avLst/>
          </a:prstGeom>
          <a:noFill/>
          <a:ln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>
          <a:xfrm>
            <a:off x="3886200" y="5029200"/>
            <a:ext cx="1447800" cy="990600"/>
          </a:xfrm>
          <a:prstGeom prst="rect">
            <a:avLst/>
          </a:prstGeo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idx="1"/>
          </p:nvPr>
        </p:nvSpPr>
        <p:spPr>
          <a:xfrm>
            <a:off x="533400" y="609600"/>
            <a:ext cx="8991600" cy="5867400"/>
          </a:xfrm>
          <a:noFill/>
          <a:ln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ru-RU" sz="1800" b="1" dirty="0"/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</a:rPr>
              <a:t>11 </a:t>
            </a:r>
            <a:r>
              <a:rPr lang="ru-RU" sz="1800" b="1" u="sng" dirty="0">
                <a:solidFill>
                  <a:schemeClr val="accent3">
                    <a:lumMod val="50000"/>
                  </a:schemeClr>
                </a:solidFill>
              </a:rPr>
              <a:t>.«Вырасти большой»</a:t>
            </a:r>
            <a:endParaRPr lang="ru-RU" sz="1800" u="sng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ru-RU" sz="1800" dirty="0"/>
              <a:t>Встать  прямо,  ноги  вместе,  поднять руки  вверх,   хорошо  </a:t>
            </a:r>
            <a:r>
              <a:rPr lang="ru-RU" sz="1800" dirty="0" smtClean="0"/>
              <a:t>потянуться, подняться </a:t>
            </a:r>
            <a:r>
              <a:rPr lang="ru-RU" sz="1800" dirty="0"/>
              <a:t>на носки - вдох, опустить руки вниз, опуститься на всю ступню </a:t>
            </a:r>
            <a:r>
              <a:rPr lang="ru-RU" sz="1800" dirty="0" smtClean="0"/>
              <a:t>- выдох</a:t>
            </a:r>
            <a:r>
              <a:rPr lang="ru-RU" sz="1800" dirty="0"/>
              <a:t>. Выдыхая, произносить «</a:t>
            </a:r>
            <a:r>
              <a:rPr lang="ru-RU" sz="1800" dirty="0" err="1"/>
              <a:t>ах-х-х</a:t>
            </a:r>
            <a:r>
              <a:rPr lang="ru-RU" sz="1800" dirty="0"/>
              <a:t>». Повторить 4-5 раз.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ru-RU" sz="1800" b="1" dirty="0"/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ru-RU" sz="1800" b="1" dirty="0"/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</a:rPr>
              <a:t>12</a:t>
            </a:r>
            <a:r>
              <a:rPr lang="ru-RU" sz="1800" b="1" u="sng" dirty="0">
                <a:solidFill>
                  <a:schemeClr val="accent3">
                    <a:lumMod val="50000"/>
                  </a:schemeClr>
                </a:solidFill>
              </a:rPr>
              <a:t>.«Лыжник»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ru-RU" sz="1800" dirty="0"/>
              <a:t>Имитация ходьбы на лыжах в течение 1,5-2 минут. На выдохе произносить«</a:t>
            </a:r>
            <a:r>
              <a:rPr lang="ru-RU" sz="1800" dirty="0" err="1"/>
              <a:t>м-м-м-м-м</a:t>
            </a:r>
            <a:r>
              <a:rPr lang="ru-RU" sz="1800" dirty="0"/>
              <a:t>». 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>
          <a:xfrm>
            <a:off x="3733800" y="2590800"/>
            <a:ext cx="1371600" cy="1219200"/>
          </a:xfrm>
          <a:prstGeom prst="rect">
            <a:avLst/>
          </a:prstGeom>
          <a:noFill/>
          <a:ln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lum bright="6000" contrast="54000"/>
          </a:blip>
          <a:srcRect/>
          <a:stretch>
            <a:fillRect/>
          </a:stretch>
        </p:blipFill>
        <p:spPr>
          <a:xfrm>
            <a:off x="4038600" y="5029200"/>
            <a:ext cx="1371600" cy="1000897"/>
          </a:xfrm>
          <a:prstGeom prst="rect">
            <a:avLst/>
          </a:prstGeo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9144000" cy="51816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ru-RU" sz="1600" b="1" u="sng" dirty="0">
                <a:solidFill>
                  <a:schemeClr val="accent3">
                    <a:lumMod val="50000"/>
                  </a:schemeClr>
                </a:solidFill>
              </a:rPr>
              <a:t>13.«Маятник»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ru-RU" sz="1600" dirty="0"/>
              <a:t>Стоя, ноги расставлены на ширину плеч, палку держать за спиной на </a:t>
            </a:r>
            <a:r>
              <a:rPr lang="ru-RU" sz="1600" dirty="0" smtClean="0"/>
              <a:t>уровне нижних </a:t>
            </a:r>
            <a:r>
              <a:rPr lang="ru-RU" sz="1600" dirty="0"/>
              <a:t>углов лопаток. Наклонять туловище в стороны. При наклоне </a:t>
            </a:r>
            <a:r>
              <a:rPr lang="ru-RU" sz="1600" dirty="0" smtClean="0"/>
              <a:t>-выдох</a:t>
            </a:r>
            <a:r>
              <a:rPr lang="ru-RU" sz="1600" dirty="0"/>
              <a:t>, произносить «</a:t>
            </a:r>
            <a:r>
              <a:rPr lang="ru-RU" sz="1600" dirty="0" err="1"/>
              <a:t>т-у-у-у-у-х</a:t>
            </a:r>
            <a:r>
              <a:rPr lang="ru-RU" sz="1600" dirty="0"/>
              <a:t>». Повторить 3-4 наклона.</a:t>
            </a:r>
            <a:endParaRPr lang="ru-RU" sz="1600" b="1" dirty="0"/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</a:rPr>
              <a:t>14</a:t>
            </a:r>
            <a:r>
              <a:rPr lang="ru-RU" sz="1600" b="1" u="sng" dirty="0">
                <a:solidFill>
                  <a:schemeClr val="accent3">
                    <a:lumMod val="50000"/>
                  </a:schemeClr>
                </a:solidFill>
              </a:rPr>
              <a:t>.«Гуси летят»</a:t>
            </a:r>
            <a:endParaRPr lang="ru-RU" sz="1600" u="sng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ru-RU" sz="1600" dirty="0"/>
              <a:t>Медленная ходьба в течение 1-2 минут. Поднимать руки в стороны - </a:t>
            </a:r>
            <a:r>
              <a:rPr lang="ru-RU" sz="1600" dirty="0" smtClean="0"/>
              <a:t>вдох, руки </a:t>
            </a:r>
            <a:r>
              <a:rPr lang="ru-RU" sz="1600" dirty="0"/>
              <a:t>вниз - выдох, произносить «</a:t>
            </a:r>
            <a:r>
              <a:rPr lang="ru-RU" sz="1600" dirty="0" err="1"/>
              <a:t>г-у-у-у-у</a:t>
            </a:r>
            <a:r>
              <a:rPr lang="ru-RU" sz="1600" dirty="0"/>
              <a:t>».</a:t>
            </a:r>
            <a:endParaRPr lang="ru-RU" sz="1600" b="1" dirty="0"/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</a:rPr>
              <a:t>15</a:t>
            </a:r>
            <a:r>
              <a:rPr lang="ru-RU" sz="1600" b="1" u="sng" dirty="0">
                <a:solidFill>
                  <a:schemeClr val="accent3">
                    <a:lumMod val="50000"/>
                  </a:schemeClr>
                </a:solidFill>
              </a:rPr>
              <a:t>.«Семафор»</a:t>
            </a:r>
            <a:endParaRPr lang="ru-RU" sz="1600" u="sng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ru-RU" sz="1600" dirty="0"/>
              <a:t>Сидя, ноги сдвинуты вместе. Поднимать руки в стороны - вдох, </a:t>
            </a:r>
            <a:r>
              <a:rPr lang="ru-RU" sz="1600" dirty="0" smtClean="0"/>
              <a:t>медленно опускать </a:t>
            </a:r>
            <a:r>
              <a:rPr lang="ru-RU" sz="1600" dirty="0"/>
              <a:t>вниз — длительный выдох, произносить «</a:t>
            </a:r>
            <a:r>
              <a:rPr lang="ru-RU" sz="1600" dirty="0" err="1"/>
              <a:t>с-с-с-с-с</a:t>
            </a:r>
            <a:r>
              <a:rPr lang="ru-RU" sz="1600" dirty="0"/>
              <a:t>». Повторить </a:t>
            </a:r>
            <a:r>
              <a:rPr lang="ru-RU" sz="1600" dirty="0" smtClean="0"/>
              <a:t>3-4 раза</a:t>
            </a:r>
            <a:r>
              <a:rPr lang="ru-RU" sz="1600" dirty="0"/>
              <a:t>.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lum bright="-12000" contrast="42000"/>
          </a:blip>
          <a:srcRect/>
          <a:stretch>
            <a:fillRect/>
          </a:stretch>
        </p:blipFill>
        <p:spPr>
          <a:xfrm>
            <a:off x="2209800" y="4800600"/>
            <a:ext cx="4953000" cy="858520"/>
          </a:xfrm>
          <a:prstGeom prst="rect">
            <a:avLst/>
          </a:prstGeo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Шаблон «Акварель»_16:9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Шаблон «Акварель»_16: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Шаблон «Акварель»_16: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Форма библиотеки документов</Display>
  <Edit>Форма библиотеки документов</Edit>
  <New>Форма библиотеки документов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Это значение указывает на число сохранений и редакций. Программа отвечает за обновление этого значения после каждой редакции.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5433B3-C2C8-437B-8B31-46B0492B4A5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CB7C02-44D3-4531-BE08-CD33167F38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61C974-27AC-4EBB-BF37-EEF69A12DD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483</Words>
  <Application>Microsoft Office PowerPoint</Application>
  <PresentationFormat>Лист A4 (210x297 мм)</PresentationFormat>
  <Paragraphs>51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Шаблон «Акварель»_16:9</vt:lpstr>
      <vt:lpstr>ЗВУКОВАЯ ДЫХАТЕЛЬНАЯ ГИМНАСТИКА   ДЛЯ ДЕТЕЙ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User</dc:creator>
  <cp:lastModifiedBy>User</cp:lastModifiedBy>
  <cp:revision>6</cp:revision>
  <dcterms:created xsi:type="dcterms:W3CDTF">2013-04-05T20:48:24Z</dcterms:created>
  <dcterms:modified xsi:type="dcterms:W3CDTF">2018-11-14T03:29:44Z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